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theme/theme7.xml" ContentType="application/vnd.openxmlformats-officedocument.theme+xml"/>
  <Override PartName="/ppt/slideLayouts/slideLayout8.xml" ContentType="application/vnd.openxmlformats-officedocument.presentationml.slideLayout+xml"/>
  <Override PartName="/ppt/theme/theme8.xml" ContentType="application/vnd.openxmlformats-officedocument.theme+xml"/>
  <Override PartName="/ppt/slideLayouts/slideLayout9.xml" ContentType="application/vnd.openxmlformats-officedocument.presentationml.slideLayout+xml"/>
  <Override PartName="/ppt/theme/theme9.xml" ContentType="application/vnd.openxmlformats-officedocument.theme+xml"/>
  <Override PartName="/ppt/slideLayouts/slideLayout10.xml" ContentType="application/vnd.openxmlformats-officedocument.presentationml.slideLayout+xml"/>
  <Override PartName="/ppt/theme/theme10.xml" ContentType="application/vnd.openxmlformats-officedocument.theme+xml"/>
  <Override PartName="/ppt/slideLayouts/slideLayout11.xml" ContentType="application/vnd.openxmlformats-officedocument.presentationml.slideLayout+xml"/>
  <Override PartName="/ppt/theme/theme11.xml" ContentType="application/vnd.openxmlformats-officedocument.theme+xml"/>
  <Override PartName="/ppt/slideLayouts/slideLayout12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  <p:sldMasterId id="2147483652" r:id="rId3"/>
    <p:sldMasterId id="2147483654" r:id="rId4"/>
    <p:sldMasterId id="2147483656" r:id="rId5"/>
    <p:sldMasterId id="2147483658" r:id="rId6"/>
    <p:sldMasterId id="2147483660" r:id="rId7"/>
    <p:sldMasterId id="2147483662" r:id="rId8"/>
    <p:sldMasterId id="2147483664" r:id="rId9"/>
    <p:sldMasterId id="2147483666" r:id="rId10"/>
    <p:sldMasterId id="2147483668" r:id="rId11"/>
    <p:sldMasterId id="2147483670" r:id="rId12"/>
  </p:sldMasterIdLst>
  <p:notesMasterIdLst>
    <p:notesMasterId r:id="rId14"/>
  </p:notesMasterIdLst>
  <p:sldIdLst>
    <p:sldId id="256" r:id="rId13"/>
  </p:sldIdLst>
  <p:sldSz cx="9144000" cy="6858000" type="screen4x3"/>
  <p:notesSz cx="7559675" cy="106918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6092"/>
    <a:srgbClr val="B9CDE5"/>
    <a:srgbClr val="5B9BD5"/>
    <a:srgbClr val="ADDE83"/>
    <a:srgbClr val="378645"/>
    <a:srgbClr val="005B82"/>
    <a:srgbClr val="0D3463"/>
    <a:srgbClr val="4C2B7A"/>
    <a:srgbClr val="20A0CB"/>
    <a:srgbClr val="7FCC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84" d="100"/>
          <a:sy n="184" d="100"/>
        </p:scale>
        <p:origin x="678" y="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5" Type="http://schemas.openxmlformats.org/officeDocument/2006/relationships/slideMaster" Target="slideMasters/slideMaster5.xml"/><Relationship Id="rId15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281488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2F5206-A97C-4600-9349-67755FEF62F3}" type="datetimeFigureOut">
              <a:rPr lang="de-DE" smtClean="0"/>
              <a:t>18.09.2025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4775" y="1336675"/>
            <a:ext cx="4810125" cy="36083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55650" y="5145088"/>
            <a:ext cx="6048375" cy="42100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281488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B28E61-7A74-4264-9C10-3A2BA029BB44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8632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B28E61-7A74-4264-9C10-3A2BA029BB44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87665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de-DE" sz="1800" b="0" u="none" strike="noStrik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u="none" strike="noStrik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4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u="none" strike="noStrik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45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u="none" strike="noStrike">
              <a:solidFill>
                <a:schemeClr val="dk1"/>
              </a:solidFill>
              <a:uFillTx/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de-DE" sz="1800" b="0" u="none" strike="noStrik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u="none" strike="noStrik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u="none" strike="noStrik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53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u="none" strike="noStrike">
              <a:solidFill>
                <a:schemeClr val="dk1"/>
              </a:solidFill>
              <a:uFillTx/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de-DE" sz="1800" b="0" u="none" strike="noStrik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u="none" strike="noStrik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60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u="none" strike="noStrik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61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u="none" strike="noStrike">
              <a:solidFill>
                <a:schemeClr val="dk1"/>
              </a:solidFill>
              <a:uFillTx/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de-DE" sz="1800" b="0" u="none" strike="noStrik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u="none" strike="noStrik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5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u="none" strike="noStrike">
              <a:solidFill>
                <a:schemeClr val="dk1"/>
              </a:solidFill>
              <a:uFillTx/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de-DE" sz="1800" b="0" u="none" strike="noStrik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u="none" strike="noStrik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u="none" strike="noStrik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u="none" strike="noStrik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15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u="none" strike="noStrike">
              <a:solidFill>
                <a:schemeClr val="dk1"/>
              </a:solidFill>
              <a:uFillTx/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de-DE" sz="1800" b="0" u="none" strike="noStrik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u="none" strike="noStrike">
              <a:solidFill>
                <a:schemeClr val="dk1"/>
              </a:solidFill>
              <a:uFillTx/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de-DE" sz="1800" b="0" u="none" strike="noStrik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u="none" strike="noStrike">
              <a:solidFill>
                <a:schemeClr val="dk1"/>
              </a:solidFill>
              <a:uFillTx/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de-DE" sz="1800" b="0" u="none" strike="noStrik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u="none" strike="noStrike">
              <a:solidFill>
                <a:schemeClr val="dk1"/>
              </a:solidFill>
              <a:uFillTx/>
              <a:latin typeface="Arial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de-DE" sz="2800" b="0" u="none" strike="noStrike">
              <a:solidFill>
                <a:schemeClr val="dk1"/>
              </a:solidFill>
              <a:uFillTx/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de-DE" sz="1800" b="0" u="none" strike="noStrike">
              <a:solidFill>
                <a:schemeClr val="dk1"/>
              </a:solidFill>
              <a:uFillTx/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mediaAndTx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1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12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685800" y="1122480"/>
            <a:ext cx="7770960" cy="2386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de-DE" sz="4400" b="0" u="none" strike="noStrike">
                <a:solidFill>
                  <a:schemeClr val="dk1"/>
                </a:solidFill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080" cy="18964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47500" lnSpcReduction="19999"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Second Outline Level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Third Outline Level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Fourth Outline Level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Fifth Outline Level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Sixth Outline Level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Seventh Outline Level</a:t>
            </a:r>
          </a:p>
        </p:txBody>
      </p:sp>
      <p:sp>
        <p:nvSpPr>
          <p:cNvPr id="40" name="PlaceHolder 3"/>
          <p:cNvSpPr>
            <a:spLocks noGrp="1"/>
          </p:cNvSpPr>
          <p:nvPr>
            <p:ph type="body"/>
          </p:nvPr>
        </p:nvSpPr>
        <p:spPr>
          <a:xfrm>
            <a:off x="4673880" y="1604520"/>
            <a:ext cx="4015080" cy="3976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7500" lnSpcReduction="19999"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Second Outline Level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Third Outline Level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Fourth Outline Level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Fifth Outline Level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Sixth Outline Level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Seventh Outline Level</a:t>
            </a:r>
          </a:p>
        </p:txBody>
      </p:sp>
      <p:sp>
        <p:nvSpPr>
          <p:cNvPr id="41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080" cy="18964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47500" lnSpcReduction="19999"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Second Outline Level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Third Outline Level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Fourth Outline Level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Fifth Outline Level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Sixth Outline Level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685800" y="1122480"/>
            <a:ext cx="7770960" cy="2386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de-DE" sz="4400" b="0" u="none" strike="noStrike">
                <a:solidFill>
                  <a:schemeClr val="dk1"/>
                </a:solidFill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4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080" cy="3976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7500" lnSpcReduction="19999"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Second Outline Level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Third Outline Level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Fourth Outline Level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Fifth Outline Level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Sixth Outline Level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Seventh Outline Level</a:t>
            </a:r>
          </a:p>
        </p:txBody>
      </p:sp>
      <p:sp>
        <p:nvSpPr>
          <p:cNvPr id="48" name="PlaceHolder 3"/>
          <p:cNvSpPr>
            <a:spLocks noGrp="1"/>
          </p:cNvSpPr>
          <p:nvPr>
            <p:ph type="body"/>
          </p:nvPr>
        </p:nvSpPr>
        <p:spPr>
          <a:xfrm>
            <a:off x="4673880" y="1604520"/>
            <a:ext cx="4015080" cy="18964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47500" lnSpcReduction="19999"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Second Outline Level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Third Outline Level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Fourth Outline Level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Fifth Outline Level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Sixth Outline Level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Seventh Outline Level</a:t>
            </a:r>
          </a:p>
        </p:txBody>
      </p:sp>
      <p:sp>
        <p:nvSpPr>
          <p:cNvPr id="49" name="PlaceHolder 4"/>
          <p:cNvSpPr>
            <a:spLocks noGrp="1"/>
          </p:cNvSpPr>
          <p:nvPr>
            <p:ph type="body"/>
          </p:nvPr>
        </p:nvSpPr>
        <p:spPr>
          <a:xfrm>
            <a:off x="4673880" y="3682080"/>
            <a:ext cx="4015080" cy="18964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47500" lnSpcReduction="19999"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Second Outline Level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Third Outline Level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Fourth Outline Level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Fifth Outline Level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Sixth Outline Level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685800" y="1122480"/>
            <a:ext cx="7770960" cy="2386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de-DE" sz="4400" b="0" u="none" strike="noStrike">
                <a:solidFill>
                  <a:schemeClr val="dk1"/>
                </a:solidFill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080" cy="18964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47500" lnSpcReduction="19999"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Second Outline Level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Third Outline Level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Fourth Outline Level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Fifth Outline Level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Sixth Outline Level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Seventh Outline Level</a:t>
            </a:r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4673880" y="1604520"/>
            <a:ext cx="4015080" cy="18964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47500" lnSpcReduction="19999"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Second Outline Level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Third Outline Level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Fourth Outline Level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Fifth Outline Level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Sixth Outline Level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Seventh Outline Level</a:t>
            </a:r>
          </a:p>
        </p:txBody>
      </p:sp>
      <p:sp>
        <p:nvSpPr>
          <p:cNvPr id="5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8520" cy="18964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0000" lnSpcReduction="19999"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Second Outline Level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Third Outline Level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Fourth Outline Level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Fifth Outline Level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Sixth Outline Level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685800" y="1122480"/>
            <a:ext cx="7770960" cy="2386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de-DE" sz="4400" b="0" u="none" strike="noStrike">
                <a:solidFill>
                  <a:schemeClr val="dk1"/>
                </a:solidFill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8520" cy="18964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0000" lnSpcReduction="19999"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Second Outline Level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Third Outline Level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Fourth Outline Level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Fifth Outline Level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Sixth Outline Level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Seventh Outline Level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8520" cy="18964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0000" lnSpcReduction="19999"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Second Outline Level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Third Outline Level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Fourth Outline Level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Fifth Outline Level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Sixth Outline Level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85800" y="1122480"/>
            <a:ext cx="7770960" cy="2386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de-DE" sz="4400" b="0" u="none" strike="noStrike">
                <a:solidFill>
                  <a:schemeClr val="dk1"/>
                </a:solidFill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080" cy="18964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47500" lnSpcReduction="19999"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Second Outline Level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Third Outline Level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Fourth Outline Level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Fifth Outline Level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Sixth Outline Level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Seventh Outline Level</a:t>
            </a: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3880" y="1604520"/>
            <a:ext cx="4015080" cy="18964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47500" lnSpcReduction="19999"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Second Outline Level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Third Outline Level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Fourth Outline Level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Fifth Outline Level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Sixth Outline Level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Seventh Outline Level</a:t>
            </a:r>
          </a:p>
        </p:txBody>
      </p:sp>
      <p:sp>
        <p:nvSpPr>
          <p:cNvPr id="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080" cy="18964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47500" lnSpcReduction="19999"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Second Outline Level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Third Outline Level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Fourth Outline Level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Fifth Outline Level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Sixth Outline Level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Seventh Outline Level</a:t>
            </a:r>
          </a:p>
        </p:txBody>
      </p:sp>
      <p:sp>
        <p:nvSpPr>
          <p:cNvPr id="10" name="PlaceHolder 5"/>
          <p:cNvSpPr>
            <a:spLocks noGrp="1"/>
          </p:cNvSpPr>
          <p:nvPr>
            <p:ph type="body"/>
          </p:nvPr>
        </p:nvSpPr>
        <p:spPr>
          <a:xfrm>
            <a:off x="4673880" y="3682080"/>
            <a:ext cx="4015080" cy="18964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47500" lnSpcReduction="19999"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Second Outline Level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Third Outline Level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Fourth Outline Level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Fifth Outline Level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Sixth Outline Level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685800" y="1122480"/>
            <a:ext cx="7770960" cy="2386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de-DE" sz="4400" b="0" u="none" strike="noStrike">
                <a:solidFill>
                  <a:schemeClr val="dk1"/>
                </a:solidFill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240" cy="18964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5000" lnSpcReduction="19999"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Second Outline Level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Third Outline Level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Fourth Outline Level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Fifth Outline Level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Sixth Outline Level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Seventh Outline Level</a:t>
            </a:r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240" cy="18964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5000" lnSpcReduction="19999"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Second Outline Level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Third Outline Level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Fourth Outline Level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Fifth Outline Level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Sixth Outline Level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Seventh Outline Level</a:t>
            </a:r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240" cy="18964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5000" lnSpcReduction="19999"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Second Outline Level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Third Outline Level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Fourth Outline Level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Fifth Outline Level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Sixth Outline Level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Seventh Outline Level</a:t>
            </a:r>
          </a:p>
        </p:txBody>
      </p:sp>
      <p:sp>
        <p:nvSpPr>
          <p:cNvPr id="20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240" cy="18964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5000" lnSpcReduction="19999"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Second Outline Level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Third Outline Level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Fourth Outline Level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Fifth Outline Level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Sixth Outline Level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Seventh Outline Level</a:t>
            </a:r>
          </a:p>
        </p:txBody>
      </p:sp>
      <p:sp>
        <p:nvSpPr>
          <p:cNvPr id="21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240" cy="18964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5000" lnSpcReduction="19999"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Second Outline Level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Third Outline Level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Fourth Outline Level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Fifth Outline Level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Sixth Outline Level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Seventh Outline Level</a:t>
            </a:r>
          </a:p>
        </p:txBody>
      </p:sp>
      <p:sp>
        <p:nvSpPr>
          <p:cNvPr id="22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240" cy="18964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5000" lnSpcReduction="19999"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Second Outline Level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Third Outline Level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Fourth Outline Level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Fifth Outline Level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Sixth Outline Level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85800" y="1122480"/>
            <a:ext cx="7770960" cy="2386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de-DE" sz="4400" b="0" u="none" strike="noStrike">
                <a:solidFill>
                  <a:schemeClr val="dk1"/>
                </a:solidFill>
                <a:uFillTx/>
                <a:latin typeface="Arial"/>
              </a:rPr>
              <a:t>Click to edit the title text format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85800" y="1122480"/>
            <a:ext cx="7770960" cy="2386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de-DE" sz="4400" b="0" u="none" strike="noStrike">
                <a:solidFill>
                  <a:schemeClr val="dk1"/>
                </a:solidFill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8520" cy="3976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Second Outline Level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Third Outline Level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Fourth Outline Level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Fifth Outline Level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Sixth Outline Level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685800" y="1122480"/>
            <a:ext cx="7770960" cy="2386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de-DE" sz="4400" b="0" u="none" strike="noStrike">
                <a:solidFill>
                  <a:schemeClr val="dk1"/>
                </a:solidFill>
                <a:uFillTx/>
                <a:latin typeface="Arial"/>
              </a:rPr>
              <a:t>Click to edit the title text format</a:t>
            </a:r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080" cy="3976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7500" lnSpcReduction="19999"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Second Outline Level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Third Outline Level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Fourth Outline Level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Fifth Outline Level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Sixth Outline Level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Seventh Outline Level</a:t>
            </a:r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4673880" y="1604520"/>
            <a:ext cx="4015080" cy="3976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77500" lnSpcReduction="19999"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Click to edit the outline text format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Second Outline Level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Third Outline Level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Fourth Outline Level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Fifth Outline Level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Sixth Outline Level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800" b="0" u="none" strike="noStrike">
                <a:solidFill>
                  <a:schemeClr val="dk1"/>
                </a:solidFill>
                <a:uFillTx/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685800" y="1122480"/>
            <a:ext cx="7770960" cy="2386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de-DE" sz="4400" b="0" u="none" strike="noStrike">
                <a:solidFill>
                  <a:schemeClr val="dk1"/>
                </a:solidFill>
                <a:uFillTx/>
                <a:latin typeface="Arial"/>
              </a:rPr>
              <a:t>Click to edit the title text format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CustomShape 1"/>
          <p:cNvSpPr/>
          <p:nvPr/>
        </p:nvSpPr>
        <p:spPr>
          <a:xfrm>
            <a:off x="97070" y="2508743"/>
            <a:ext cx="8981280" cy="4058004"/>
          </a:xfrm>
          <a:custGeom>
            <a:avLst/>
            <a:gdLst>
              <a:gd name="textAreaLeft" fmla="*/ 0 w 8981280"/>
              <a:gd name="textAreaRight" fmla="*/ 8981640 w 8981280"/>
              <a:gd name="textAreaTop" fmla="*/ 0 h 3447000"/>
              <a:gd name="textAreaBottom" fmla="*/ 3447360 h 3447000"/>
            </a:gdLst>
            <a:ahLst/>
            <a:cxnLst/>
            <a:rect l="textAreaLeft" t="textAreaTop" r="textAreaRight" b="textAreaBottom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7FCC3D">
              <a:alpha val="64000"/>
            </a:srgbClr>
          </a:solidFill>
          <a:ln w="936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ctr"/>
            <a:endParaRPr lang="en-US" sz="2000" b="0" u="none" strike="noStrike" dirty="0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63" name="CustomShape 2"/>
          <p:cNvSpPr/>
          <p:nvPr/>
        </p:nvSpPr>
        <p:spPr>
          <a:xfrm>
            <a:off x="114480" y="237134"/>
            <a:ext cx="1239120" cy="579960"/>
          </a:xfrm>
          <a:custGeom>
            <a:avLst/>
            <a:gdLst>
              <a:gd name="textAreaLeft" fmla="*/ 0 w 1239120"/>
              <a:gd name="textAreaRight" fmla="*/ 1239480 w 1239120"/>
              <a:gd name="textAreaTop" fmla="*/ 0 h 579960"/>
              <a:gd name="textAreaBottom" fmla="*/ 580320 h 579960"/>
            </a:gdLst>
            <a:ahLst/>
            <a:cxnLst/>
            <a:rect l="textAreaLeft" t="textAreaTop" r="textAreaRight" b="textAreaBottom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05B82"/>
          </a:solidFill>
          <a:ln w="936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r>
              <a:rPr lang="en-US" sz="1800" b="0" u="none" strike="noStrike">
                <a:solidFill>
                  <a:srgbClr val="FFFFFF"/>
                </a:solidFill>
                <a:uFillTx/>
                <a:latin typeface="Arial"/>
                <a:ea typeface="Arial Unicode MS"/>
              </a:rPr>
              <a:t>Vampir</a:t>
            </a:r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64" name="CustomShape 3"/>
          <p:cNvSpPr/>
          <p:nvPr/>
        </p:nvSpPr>
        <p:spPr>
          <a:xfrm>
            <a:off x="1461628" y="237134"/>
            <a:ext cx="1352492" cy="579960"/>
          </a:xfrm>
          <a:custGeom>
            <a:avLst/>
            <a:gdLst>
              <a:gd name="textAreaLeft" fmla="*/ 0 w 1240200"/>
              <a:gd name="textAreaRight" fmla="*/ 1240560 w 1240200"/>
              <a:gd name="textAreaTop" fmla="*/ 0 h 579960"/>
              <a:gd name="textAreaBottom" fmla="*/ 580320 h 579960"/>
            </a:gdLst>
            <a:ahLst/>
            <a:cxnLst/>
            <a:rect l="textAreaLeft" t="textAreaTop" r="textAreaRight" b="textAreaBottom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05B82"/>
          </a:solidFill>
          <a:ln w="936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r>
              <a:rPr lang="en-US" sz="1800" b="0" u="none" strike="noStrike" dirty="0" err="1">
                <a:solidFill>
                  <a:srgbClr val="FFFFFF"/>
                </a:solidFill>
                <a:uFillTx/>
                <a:latin typeface="Arial"/>
                <a:ea typeface="Arial Unicode MS"/>
              </a:rPr>
              <a:t>Scalasca</a:t>
            </a:r>
            <a:r>
              <a:rPr lang="en-US" sz="1800" b="0" u="none" strike="noStrike" dirty="0">
                <a:solidFill>
                  <a:srgbClr val="FFFFFF"/>
                </a:solidFill>
                <a:uFillTx/>
                <a:latin typeface="Arial"/>
                <a:ea typeface="Arial Unicode MS"/>
              </a:rPr>
              <a:t> Trace Tools</a:t>
            </a:r>
            <a:endParaRPr lang="en-US" sz="1800" b="0" u="none" strike="noStrike" dirty="0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65" name="CustomShape 4"/>
          <p:cNvSpPr/>
          <p:nvPr/>
        </p:nvSpPr>
        <p:spPr>
          <a:xfrm>
            <a:off x="5899119" y="237134"/>
            <a:ext cx="1240200" cy="579960"/>
          </a:xfrm>
          <a:custGeom>
            <a:avLst/>
            <a:gdLst>
              <a:gd name="textAreaLeft" fmla="*/ 0 w 1240200"/>
              <a:gd name="textAreaRight" fmla="*/ 1240560 w 1240200"/>
              <a:gd name="textAreaTop" fmla="*/ 0 h 579960"/>
              <a:gd name="textAreaBottom" fmla="*/ 580320 h 579960"/>
            </a:gdLst>
            <a:ahLst/>
            <a:cxnLst/>
            <a:rect l="textAreaLeft" t="textAreaTop" r="textAreaRight" b="textAreaBottom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05B82"/>
          </a:solidFill>
          <a:ln w="936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r>
              <a:rPr lang="en-US" sz="1800" b="0" u="none" strike="noStrike" dirty="0">
                <a:solidFill>
                  <a:srgbClr val="FFFFFF"/>
                </a:solidFill>
                <a:uFillTx/>
                <a:latin typeface="Arial"/>
                <a:ea typeface="Arial Unicode MS"/>
              </a:rPr>
              <a:t>TAU</a:t>
            </a:r>
            <a:endParaRPr lang="en-US" sz="1800" b="0" u="none" strike="noStrike" dirty="0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66" name="CustomShape 5"/>
          <p:cNvSpPr/>
          <p:nvPr/>
        </p:nvSpPr>
        <p:spPr>
          <a:xfrm>
            <a:off x="487620" y="887294"/>
            <a:ext cx="492840" cy="577080"/>
          </a:xfrm>
          <a:custGeom>
            <a:avLst/>
            <a:gdLst>
              <a:gd name="textAreaLeft" fmla="*/ 0 w 492840"/>
              <a:gd name="textAreaRight" fmla="*/ 493200 w 492840"/>
              <a:gd name="textAreaTop" fmla="*/ 0 h 577080"/>
              <a:gd name="textAreaBottom" fmla="*/ 577440 h 577080"/>
            </a:gdLst>
            <a:ahLst/>
            <a:cxnLst/>
            <a:rect l="textAreaLeft" t="textAreaTop" r="textAreaRight" b="textAreaBottom"/>
            <a:pathLst>
              <a:path w="1374" h="1608">
                <a:moveTo>
                  <a:pt x="343" y="1607"/>
                </a:moveTo>
                <a:lnTo>
                  <a:pt x="343" y="401"/>
                </a:lnTo>
                <a:lnTo>
                  <a:pt x="0" y="401"/>
                </a:lnTo>
                <a:lnTo>
                  <a:pt x="686" y="0"/>
                </a:lnTo>
                <a:lnTo>
                  <a:pt x="1373" y="401"/>
                </a:lnTo>
                <a:lnTo>
                  <a:pt x="1029" y="401"/>
                </a:lnTo>
                <a:lnTo>
                  <a:pt x="1029" y="1607"/>
                </a:lnTo>
                <a:lnTo>
                  <a:pt x="343" y="1607"/>
                </a:lnTo>
              </a:path>
            </a:pathLst>
          </a:custGeom>
          <a:solidFill>
            <a:srgbClr val="DCE6F2"/>
          </a:solidFill>
          <a:ln w="936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7" name="CustomShape 6"/>
          <p:cNvSpPr/>
          <p:nvPr/>
        </p:nvSpPr>
        <p:spPr>
          <a:xfrm>
            <a:off x="1910880" y="887294"/>
            <a:ext cx="494280" cy="577080"/>
          </a:xfrm>
          <a:custGeom>
            <a:avLst/>
            <a:gdLst>
              <a:gd name="textAreaLeft" fmla="*/ 0 w 494280"/>
              <a:gd name="textAreaRight" fmla="*/ 494640 w 494280"/>
              <a:gd name="textAreaTop" fmla="*/ 0 h 577080"/>
              <a:gd name="textAreaBottom" fmla="*/ 577440 h 577080"/>
            </a:gdLst>
            <a:ahLst/>
            <a:cxnLst/>
            <a:rect l="textAreaLeft" t="textAreaTop" r="textAreaRight" b="textAreaBottom"/>
            <a:pathLst>
              <a:path w="1378" h="1608">
                <a:moveTo>
                  <a:pt x="344" y="1607"/>
                </a:moveTo>
                <a:lnTo>
                  <a:pt x="344" y="401"/>
                </a:lnTo>
                <a:lnTo>
                  <a:pt x="0" y="401"/>
                </a:lnTo>
                <a:lnTo>
                  <a:pt x="688" y="0"/>
                </a:lnTo>
                <a:lnTo>
                  <a:pt x="1377" y="401"/>
                </a:lnTo>
                <a:lnTo>
                  <a:pt x="1032" y="401"/>
                </a:lnTo>
                <a:lnTo>
                  <a:pt x="1032" y="1607"/>
                </a:lnTo>
                <a:lnTo>
                  <a:pt x="344" y="1607"/>
                </a:lnTo>
              </a:path>
            </a:pathLst>
          </a:custGeom>
          <a:solidFill>
            <a:srgbClr val="DCE6F2"/>
          </a:solidFill>
          <a:ln w="936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8" name="CustomShape 7"/>
          <p:cNvSpPr/>
          <p:nvPr/>
        </p:nvSpPr>
        <p:spPr>
          <a:xfrm>
            <a:off x="3515400" y="882614"/>
            <a:ext cx="494280" cy="577080"/>
          </a:xfrm>
          <a:custGeom>
            <a:avLst/>
            <a:gdLst>
              <a:gd name="textAreaLeft" fmla="*/ 0 w 494280"/>
              <a:gd name="textAreaRight" fmla="*/ 494640 w 494280"/>
              <a:gd name="textAreaTop" fmla="*/ 0 h 577080"/>
              <a:gd name="textAreaBottom" fmla="*/ 577440 h 577080"/>
            </a:gdLst>
            <a:ahLst/>
            <a:cxnLst/>
            <a:rect l="textAreaLeft" t="textAreaTop" r="textAreaRight" b="textAreaBottom"/>
            <a:pathLst>
              <a:path w="1378" h="1608">
                <a:moveTo>
                  <a:pt x="344" y="1607"/>
                </a:moveTo>
                <a:lnTo>
                  <a:pt x="344" y="401"/>
                </a:lnTo>
                <a:lnTo>
                  <a:pt x="0" y="401"/>
                </a:lnTo>
                <a:lnTo>
                  <a:pt x="688" y="0"/>
                </a:lnTo>
                <a:lnTo>
                  <a:pt x="1377" y="401"/>
                </a:lnTo>
                <a:lnTo>
                  <a:pt x="1032" y="401"/>
                </a:lnTo>
                <a:lnTo>
                  <a:pt x="1032" y="1607"/>
                </a:lnTo>
                <a:lnTo>
                  <a:pt x="344" y="1607"/>
                </a:lnTo>
              </a:path>
            </a:pathLst>
          </a:custGeom>
          <a:solidFill>
            <a:srgbClr val="558ED5"/>
          </a:solidFill>
          <a:ln w="936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69" name="CustomShape 8"/>
          <p:cNvSpPr/>
          <p:nvPr/>
        </p:nvSpPr>
        <p:spPr>
          <a:xfrm>
            <a:off x="6272799" y="886574"/>
            <a:ext cx="492840" cy="577080"/>
          </a:xfrm>
          <a:custGeom>
            <a:avLst/>
            <a:gdLst>
              <a:gd name="textAreaLeft" fmla="*/ 0 w 492840"/>
              <a:gd name="textAreaRight" fmla="*/ 493200 w 492840"/>
              <a:gd name="textAreaTop" fmla="*/ 0 h 577080"/>
              <a:gd name="textAreaBottom" fmla="*/ 577440 h 577080"/>
            </a:gdLst>
            <a:ahLst/>
            <a:cxnLst/>
            <a:rect l="textAreaLeft" t="textAreaTop" r="textAreaRight" b="textAreaBottom"/>
            <a:pathLst>
              <a:path w="1374" h="1608">
                <a:moveTo>
                  <a:pt x="343" y="1607"/>
                </a:moveTo>
                <a:lnTo>
                  <a:pt x="343" y="401"/>
                </a:lnTo>
                <a:lnTo>
                  <a:pt x="0" y="401"/>
                </a:lnTo>
                <a:lnTo>
                  <a:pt x="686" y="0"/>
                </a:lnTo>
                <a:lnTo>
                  <a:pt x="1373" y="401"/>
                </a:lnTo>
                <a:lnTo>
                  <a:pt x="1029" y="401"/>
                </a:lnTo>
                <a:lnTo>
                  <a:pt x="1029" y="1607"/>
                </a:lnTo>
                <a:lnTo>
                  <a:pt x="343" y="1607"/>
                </a:lnTo>
              </a:path>
            </a:pathLst>
          </a:custGeom>
          <a:solidFill>
            <a:srgbClr val="558ED5"/>
          </a:solidFill>
          <a:ln w="936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72" name="CustomShape 11"/>
          <p:cNvSpPr/>
          <p:nvPr/>
        </p:nvSpPr>
        <p:spPr>
          <a:xfrm>
            <a:off x="3163328" y="5224376"/>
            <a:ext cx="1417320" cy="793800"/>
          </a:xfrm>
          <a:custGeom>
            <a:avLst/>
            <a:gdLst>
              <a:gd name="textAreaLeft" fmla="*/ 0 w 1417320"/>
              <a:gd name="textAreaRight" fmla="*/ 1417680 w 1417320"/>
              <a:gd name="textAreaTop" fmla="*/ 0 h 793800"/>
              <a:gd name="textAreaBottom" fmla="*/ 794160 h 793800"/>
            </a:gdLst>
            <a:ahLst/>
            <a:cxnLst/>
            <a:rect l="textAreaLeft" t="textAreaTop" r="textAreaRight" b="textAreaBottom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378645"/>
          </a:solidFill>
          <a:ln w="936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algn="ctr" defTabSz="914400">
              <a:lnSpc>
                <a:spcPct val="100000"/>
              </a:lnSpc>
            </a:pPr>
            <a:r>
              <a:rPr lang="en-US" sz="1100" b="0" u="none" strike="noStrike" dirty="0">
                <a:solidFill>
                  <a:srgbClr val="FFFFFF"/>
                </a:solidFill>
                <a:uFillTx/>
                <a:latin typeface="Arial"/>
                <a:ea typeface="Arial Unicode MS"/>
              </a:rPr>
              <a:t>Accelerator-based parallelism</a:t>
            </a:r>
            <a:br>
              <a:rPr sz="1800" dirty="0"/>
            </a:br>
            <a:r>
              <a:rPr lang="en-US" sz="900" b="0" u="none" strike="noStrike" dirty="0">
                <a:solidFill>
                  <a:srgbClr val="FFFFFF"/>
                </a:solidFill>
                <a:uFillTx/>
                <a:latin typeface="Arial"/>
                <a:ea typeface="Arial Unicode MS"/>
              </a:rPr>
              <a:t>(CUDA, HIP, </a:t>
            </a:r>
            <a:r>
              <a:rPr lang="en-US" sz="900" b="0" u="none" strike="noStrike" dirty="0" err="1">
                <a:solidFill>
                  <a:srgbClr val="FFFFFF"/>
                </a:solidFill>
                <a:uFillTx/>
                <a:latin typeface="Arial"/>
                <a:ea typeface="Arial Unicode MS"/>
              </a:rPr>
              <a:t>OpenACC</a:t>
            </a:r>
            <a:r>
              <a:rPr lang="en-US" sz="900" b="0" u="none" strike="noStrike" dirty="0">
                <a:solidFill>
                  <a:srgbClr val="FFFFFF"/>
                </a:solidFill>
                <a:uFillTx/>
                <a:latin typeface="Arial"/>
                <a:ea typeface="Arial Unicode MS"/>
              </a:rPr>
              <a:t>, OpenCL, OpenMP, </a:t>
            </a:r>
            <a:r>
              <a:rPr lang="en-US" sz="900" b="0" u="none" strike="noStrike" dirty="0" err="1">
                <a:solidFill>
                  <a:srgbClr val="FFFFFF"/>
                </a:solidFill>
                <a:uFillTx/>
                <a:latin typeface="Arial"/>
                <a:ea typeface="Arial Unicode MS"/>
              </a:rPr>
              <a:t>Kokkos</a:t>
            </a:r>
            <a:r>
              <a:rPr lang="en-US" sz="900" b="0" u="none" strike="noStrike" dirty="0">
                <a:solidFill>
                  <a:srgbClr val="FFFFFF"/>
                </a:solidFill>
                <a:uFillTx/>
                <a:latin typeface="Arial"/>
                <a:ea typeface="Arial Unicode MS"/>
              </a:rPr>
              <a:t>)</a:t>
            </a:r>
            <a:endParaRPr lang="en-US" sz="900" b="0" u="none" strike="noStrike" dirty="0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73" name="CustomShape 12"/>
          <p:cNvSpPr/>
          <p:nvPr/>
        </p:nvSpPr>
        <p:spPr>
          <a:xfrm>
            <a:off x="536665" y="3557609"/>
            <a:ext cx="8102091" cy="884160"/>
          </a:xfrm>
          <a:custGeom>
            <a:avLst/>
            <a:gdLst>
              <a:gd name="textAreaLeft" fmla="*/ 0 w 8511840"/>
              <a:gd name="textAreaRight" fmla="*/ 8512200 w 8511840"/>
              <a:gd name="textAreaTop" fmla="*/ 0 h 884160"/>
              <a:gd name="textAreaBottom" fmla="*/ 884520 h 884160"/>
            </a:gdLst>
            <a:ahLst/>
            <a:cxnLst/>
            <a:rect l="textAreaLeft" t="textAreaTop" r="textAreaRight" b="textAreaBottom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B9CDE5"/>
          </a:solidFill>
          <a:ln w="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r>
              <a:rPr lang="en-US" sz="1900" b="0" u="none" strike="noStrike" dirty="0">
                <a:solidFill>
                  <a:srgbClr val="000000"/>
                </a:solidFill>
                <a:uFillTx/>
                <a:latin typeface="Arial"/>
                <a:ea typeface="Arial Unicode MS"/>
              </a:rPr>
              <a:t>                      </a:t>
            </a:r>
            <a:endParaRPr lang="en-US" sz="1900" b="0" u="none" strike="noStrike" dirty="0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4" name="CustomShape 13"/>
          <p:cNvSpPr/>
          <p:nvPr/>
        </p:nvSpPr>
        <p:spPr>
          <a:xfrm>
            <a:off x="78480" y="1544294"/>
            <a:ext cx="2735640" cy="577080"/>
          </a:xfrm>
          <a:custGeom>
            <a:avLst/>
            <a:gdLst>
              <a:gd name="textAreaLeft" fmla="*/ 0 w 2735640"/>
              <a:gd name="textAreaRight" fmla="*/ 2736000 w 2735640"/>
              <a:gd name="textAreaTop" fmla="*/ 0 h 577080"/>
              <a:gd name="textAreaBottom" fmla="*/ 577440 h 577080"/>
            </a:gdLst>
            <a:ahLst/>
            <a:cxnLst/>
            <a:rect l="textAreaLeft" t="textAreaTop" r="textAreaRight" b="textAreaBottom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DCE6F2"/>
          </a:solidFill>
          <a:ln w="936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r>
              <a:rPr lang="en-US" sz="1600" b="0" u="none" strike="noStrike" dirty="0">
                <a:solidFill>
                  <a:srgbClr val="000000"/>
                </a:solidFill>
                <a:uFillTx/>
                <a:latin typeface="Arial"/>
                <a:ea typeface="Arial Unicode MS"/>
              </a:rPr>
              <a:t>Event traces</a:t>
            </a:r>
            <a:br>
              <a:rPr sz="1600" dirty="0"/>
            </a:br>
            <a:r>
              <a:rPr lang="en-US" sz="1600" b="0" u="none" strike="noStrike" dirty="0">
                <a:solidFill>
                  <a:srgbClr val="000000"/>
                </a:solidFill>
                <a:uFillTx/>
                <a:latin typeface="Arial"/>
                <a:ea typeface="Arial Unicode MS"/>
              </a:rPr>
              <a:t> (OTF2)</a:t>
            </a:r>
            <a:endParaRPr lang="en-US" sz="1600" b="0" u="none" strike="noStrike" dirty="0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6" name="CustomShape 15"/>
          <p:cNvSpPr/>
          <p:nvPr/>
        </p:nvSpPr>
        <p:spPr>
          <a:xfrm>
            <a:off x="3053520" y="1544294"/>
            <a:ext cx="6000480" cy="577080"/>
          </a:xfrm>
          <a:custGeom>
            <a:avLst/>
            <a:gdLst>
              <a:gd name="textAreaLeft" fmla="*/ 0 w 6000480"/>
              <a:gd name="textAreaRight" fmla="*/ 6000840 w 6000480"/>
              <a:gd name="textAreaTop" fmla="*/ 0 h 577080"/>
              <a:gd name="textAreaBottom" fmla="*/ 577440 h 577080"/>
            </a:gdLst>
            <a:ahLst/>
            <a:cxnLst/>
            <a:rect l="textAreaLeft" t="textAreaTop" r="textAreaRight" b="textAreaBottom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558ED5"/>
          </a:solidFill>
          <a:ln w="936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r>
              <a:rPr lang="en-US" sz="1600" b="0" u="none" strike="noStrike" dirty="0">
                <a:solidFill>
                  <a:srgbClr val="FFFFFF"/>
                </a:solidFill>
                <a:uFillTx/>
                <a:latin typeface="Arial"/>
                <a:ea typeface="Arial Unicode MS"/>
              </a:rPr>
              <a:t>Call-path profiles</a:t>
            </a:r>
            <a:br>
              <a:rPr sz="1800" dirty="0"/>
            </a:br>
            <a:r>
              <a:rPr lang="en-US" sz="1600" b="0" u="none" strike="noStrike" dirty="0">
                <a:solidFill>
                  <a:srgbClr val="FFFFFF"/>
                </a:solidFill>
                <a:uFillTx/>
                <a:latin typeface="Arial"/>
                <a:ea typeface="Arial Unicode MS"/>
              </a:rPr>
              <a:t>(CUBE4)</a:t>
            </a:r>
            <a:endParaRPr lang="en-US" sz="1600" b="0" u="none" strike="noStrike" dirty="0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77" name="CustomShape 16"/>
          <p:cNvSpPr/>
          <p:nvPr/>
        </p:nvSpPr>
        <p:spPr>
          <a:xfrm>
            <a:off x="1268755" y="2167454"/>
            <a:ext cx="355090" cy="513360"/>
          </a:xfrm>
          <a:custGeom>
            <a:avLst/>
            <a:gdLst>
              <a:gd name="textAreaLeft" fmla="*/ 0 w 492840"/>
              <a:gd name="textAreaRight" fmla="*/ 493200 w 492840"/>
              <a:gd name="textAreaTop" fmla="*/ 0 h 513360"/>
              <a:gd name="textAreaBottom" fmla="*/ 513720 h 513360"/>
            </a:gdLst>
            <a:ahLst/>
            <a:cxnLst/>
            <a:rect l="textAreaLeft" t="textAreaTop" r="textAreaRight" b="textAreaBottom"/>
            <a:pathLst>
              <a:path w="1374" h="1431">
                <a:moveTo>
                  <a:pt x="359" y="1430"/>
                </a:moveTo>
                <a:lnTo>
                  <a:pt x="359" y="453"/>
                </a:lnTo>
                <a:lnTo>
                  <a:pt x="0" y="453"/>
                </a:lnTo>
                <a:lnTo>
                  <a:pt x="686" y="0"/>
                </a:lnTo>
                <a:lnTo>
                  <a:pt x="1373" y="453"/>
                </a:lnTo>
                <a:lnTo>
                  <a:pt x="1013" y="453"/>
                </a:lnTo>
                <a:lnTo>
                  <a:pt x="1013" y="1430"/>
                </a:lnTo>
                <a:lnTo>
                  <a:pt x="359" y="1430"/>
                </a:lnTo>
              </a:path>
            </a:pathLst>
          </a:custGeom>
          <a:solidFill>
            <a:srgbClr val="DCE6F2"/>
          </a:solidFill>
          <a:ln w="936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8" name="CustomShape 17"/>
          <p:cNvSpPr/>
          <p:nvPr/>
        </p:nvSpPr>
        <p:spPr>
          <a:xfrm>
            <a:off x="5876864" y="2167454"/>
            <a:ext cx="353793" cy="513360"/>
          </a:xfrm>
          <a:custGeom>
            <a:avLst/>
            <a:gdLst>
              <a:gd name="textAreaLeft" fmla="*/ 0 w 491040"/>
              <a:gd name="textAreaRight" fmla="*/ 491400 w 491040"/>
              <a:gd name="textAreaTop" fmla="*/ 0 h 513360"/>
              <a:gd name="textAreaBottom" fmla="*/ 513720 h 513360"/>
            </a:gdLst>
            <a:ahLst/>
            <a:cxnLst/>
            <a:rect l="textAreaLeft" t="textAreaTop" r="textAreaRight" b="textAreaBottom"/>
            <a:pathLst>
              <a:path w="1369" h="1431">
                <a:moveTo>
                  <a:pt x="342" y="1430"/>
                </a:moveTo>
                <a:lnTo>
                  <a:pt x="342" y="389"/>
                </a:lnTo>
                <a:lnTo>
                  <a:pt x="0" y="389"/>
                </a:lnTo>
                <a:lnTo>
                  <a:pt x="684" y="0"/>
                </a:lnTo>
                <a:lnTo>
                  <a:pt x="1368" y="389"/>
                </a:lnTo>
                <a:lnTo>
                  <a:pt x="1026" y="389"/>
                </a:lnTo>
                <a:lnTo>
                  <a:pt x="1026" y="1430"/>
                </a:lnTo>
                <a:lnTo>
                  <a:pt x="342" y="1430"/>
                </a:lnTo>
              </a:path>
            </a:pathLst>
          </a:custGeom>
          <a:solidFill>
            <a:srgbClr val="558ED5"/>
          </a:solidFill>
          <a:ln w="936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81" name="CustomShape 20"/>
          <p:cNvSpPr/>
          <p:nvPr/>
        </p:nvSpPr>
        <p:spPr>
          <a:xfrm>
            <a:off x="222960" y="5224376"/>
            <a:ext cx="1417320" cy="793800"/>
          </a:xfrm>
          <a:custGeom>
            <a:avLst/>
            <a:gdLst>
              <a:gd name="textAreaLeft" fmla="*/ 0 w 1417320"/>
              <a:gd name="textAreaRight" fmla="*/ 1417680 w 1417320"/>
              <a:gd name="textAreaTop" fmla="*/ 0 h 793800"/>
              <a:gd name="textAreaBottom" fmla="*/ 794160 h 793800"/>
            </a:gdLst>
            <a:ahLst/>
            <a:cxnLst/>
            <a:rect l="textAreaLeft" t="textAreaTop" r="textAreaRight" b="textAreaBottom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378645"/>
          </a:solidFill>
          <a:ln w="936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algn="ctr" defTabSz="914400">
              <a:lnSpc>
                <a:spcPct val="100000"/>
              </a:lnSpc>
            </a:pPr>
            <a:r>
              <a:rPr lang="en-US" sz="1100" b="0" u="none" strike="noStrike" dirty="0">
                <a:solidFill>
                  <a:srgbClr val="FFFFFF"/>
                </a:solidFill>
                <a:uFillTx/>
                <a:latin typeface="Arial"/>
                <a:ea typeface="Arial Unicode MS"/>
              </a:rPr>
              <a:t>Process-level parallelism</a:t>
            </a:r>
            <a:br>
              <a:rPr sz="1800" dirty="0"/>
            </a:br>
            <a:r>
              <a:rPr lang="en-US" sz="1100" b="0" u="none" strike="noStrike" dirty="0">
                <a:solidFill>
                  <a:srgbClr val="FFFFFF"/>
                </a:solidFill>
                <a:uFillTx/>
                <a:latin typeface="Arial"/>
                <a:ea typeface="Arial Unicode MS"/>
              </a:rPr>
              <a:t>(MPI, SHMEM)</a:t>
            </a:r>
            <a:endParaRPr lang="en-US" sz="1100" b="0" u="none" strike="noStrike" dirty="0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83" name="CustomShape 22"/>
          <p:cNvSpPr/>
          <p:nvPr/>
        </p:nvSpPr>
        <p:spPr>
          <a:xfrm>
            <a:off x="1693144" y="5224376"/>
            <a:ext cx="1417320" cy="793800"/>
          </a:xfrm>
          <a:custGeom>
            <a:avLst/>
            <a:gdLst>
              <a:gd name="textAreaLeft" fmla="*/ 0 w 1417320"/>
              <a:gd name="textAreaRight" fmla="*/ 1417680 w 1417320"/>
              <a:gd name="textAreaTop" fmla="*/ 0 h 793800"/>
              <a:gd name="textAreaBottom" fmla="*/ 794160 h 793800"/>
            </a:gdLst>
            <a:ahLst/>
            <a:cxnLst/>
            <a:rect l="textAreaLeft" t="textAreaTop" r="textAreaRight" b="textAreaBottom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378645"/>
          </a:solidFill>
          <a:ln w="936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algn="ctr" defTabSz="914400">
              <a:lnSpc>
                <a:spcPct val="100000"/>
              </a:lnSpc>
            </a:pPr>
            <a:r>
              <a:rPr lang="en-US" sz="1100" b="0" u="none" strike="noStrike" dirty="0">
                <a:solidFill>
                  <a:srgbClr val="FFFFFF"/>
                </a:solidFill>
                <a:uFillTx/>
                <a:latin typeface="Arial"/>
                <a:ea typeface="Arial Unicode MS"/>
              </a:rPr>
              <a:t>Thread-level parallelism</a:t>
            </a:r>
            <a:br>
              <a:rPr sz="1800" dirty="0"/>
            </a:br>
            <a:r>
              <a:rPr lang="en-US" sz="1100" b="0" u="none" strike="noStrike" dirty="0">
                <a:solidFill>
                  <a:srgbClr val="FFFFFF"/>
                </a:solidFill>
                <a:uFillTx/>
                <a:latin typeface="Arial"/>
                <a:ea typeface="Arial Unicode MS"/>
              </a:rPr>
              <a:t>(OpenMP, </a:t>
            </a:r>
            <a:r>
              <a:rPr lang="en-US" sz="1100" b="0" u="none" strike="noStrike" dirty="0" err="1">
                <a:solidFill>
                  <a:srgbClr val="FFFFFF"/>
                </a:solidFill>
                <a:uFillTx/>
                <a:latin typeface="Arial"/>
                <a:ea typeface="Arial Unicode MS"/>
              </a:rPr>
              <a:t>Pthreads</a:t>
            </a:r>
            <a:r>
              <a:rPr lang="en-US" sz="1100" b="0" u="none" strike="noStrike" dirty="0">
                <a:solidFill>
                  <a:srgbClr val="FFFFFF"/>
                </a:solidFill>
                <a:uFillTx/>
                <a:latin typeface="Arial"/>
                <a:ea typeface="Arial Unicode MS"/>
              </a:rPr>
              <a:t>)</a:t>
            </a:r>
            <a:endParaRPr lang="en-US" sz="1100" b="0" u="none" strike="noStrike" dirty="0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84" name="CustomShape 23"/>
          <p:cNvSpPr/>
          <p:nvPr/>
        </p:nvSpPr>
        <p:spPr>
          <a:xfrm>
            <a:off x="6097680" y="5224376"/>
            <a:ext cx="1417320" cy="793800"/>
          </a:xfrm>
          <a:custGeom>
            <a:avLst/>
            <a:gdLst>
              <a:gd name="textAreaLeft" fmla="*/ 0 w 1417320"/>
              <a:gd name="textAreaRight" fmla="*/ 1417680 w 1417320"/>
              <a:gd name="textAreaTop" fmla="*/ 0 h 793800"/>
              <a:gd name="textAreaBottom" fmla="*/ 794160 h 793800"/>
            </a:gdLst>
            <a:ahLst/>
            <a:cxnLst/>
            <a:rect l="textAreaLeft" t="textAreaTop" r="textAreaRight" b="textAreaBottom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378645"/>
          </a:solidFill>
          <a:ln w="936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algn="ctr" defTabSz="914400">
              <a:lnSpc>
                <a:spcPct val="100000"/>
              </a:lnSpc>
            </a:pPr>
            <a:r>
              <a:rPr lang="en-US" sz="1100" b="0" u="none" strike="noStrike" dirty="0">
                <a:solidFill>
                  <a:srgbClr val="FFFFFF"/>
                </a:solidFill>
                <a:uFillTx/>
                <a:latin typeface="Arial"/>
                <a:ea typeface="Arial Unicode MS"/>
              </a:rPr>
              <a:t>Source code instrumentation</a:t>
            </a:r>
            <a:endParaRPr lang="en-US" sz="1100" b="0" u="none" strike="noStrike" dirty="0">
              <a:solidFill>
                <a:srgbClr val="FFFFFF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en-US" sz="1100" b="0" u="none" strike="noStrike" dirty="0">
                <a:solidFill>
                  <a:srgbClr val="FFFFFF"/>
                </a:solidFill>
                <a:uFillTx/>
                <a:latin typeface="Arial"/>
                <a:ea typeface="Arial Unicode MS"/>
              </a:rPr>
              <a:t>(Compiler, </a:t>
            </a:r>
            <a:br>
              <a:rPr lang="en-US" sz="1100" b="0" u="none" strike="noStrike" dirty="0">
                <a:solidFill>
                  <a:srgbClr val="FFFFFF"/>
                </a:solidFill>
                <a:uFillTx/>
                <a:latin typeface="Arial"/>
                <a:ea typeface="Arial Unicode MS"/>
              </a:rPr>
            </a:br>
            <a:r>
              <a:rPr lang="en-US" sz="1100" b="0" u="none" strike="noStrike" dirty="0">
                <a:solidFill>
                  <a:srgbClr val="FFFFFF"/>
                </a:solidFill>
                <a:uFillTx/>
                <a:latin typeface="Arial"/>
                <a:ea typeface="Arial Unicode MS"/>
              </a:rPr>
              <a:t>User API)</a:t>
            </a:r>
            <a:endParaRPr lang="en-US" sz="1100" b="0" u="none" strike="noStrike" dirty="0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85" name="CustomShape 24"/>
          <p:cNvSpPr/>
          <p:nvPr/>
        </p:nvSpPr>
        <p:spPr>
          <a:xfrm>
            <a:off x="3142440" y="237134"/>
            <a:ext cx="1240200" cy="579960"/>
          </a:xfrm>
          <a:custGeom>
            <a:avLst/>
            <a:gdLst>
              <a:gd name="textAreaLeft" fmla="*/ 0 w 1240200"/>
              <a:gd name="textAreaRight" fmla="*/ 1240560 w 1240200"/>
              <a:gd name="textAreaTop" fmla="*/ 0 h 579960"/>
              <a:gd name="textAreaBottom" fmla="*/ 580320 h 579960"/>
            </a:gdLst>
            <a:ahLst/>
            <a:cxnLst/>
            <a:rect l="textAreaLeft" t="textAreaTop" r="textAreaRight" b="textAreaBottom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05B82"/>
          </a:solidFill>
          <a:ln w="936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r>
              <a:rPr lang="en-US" sz="1800" b="0" u="none" strike="noStrike" dirty="0">
                <a:solidFill>
                  <a:srgbClr val="FFFFFF"/>
                </a:solidFill>
                <a:uFillTx/>
                <a:latin typeface="Arial"/>
                <a:ea typeface="Arial Unicode MS"/>
              </a:rPr>
              <a:t>Cube</a:t>
            </a:r>
            <a:endParaRPr lang="en-US" sz="1800" b="0" u="none" strike="noStrike" dirty="0">
              <a:solidFill>
                <a:srgbClr val="FFFFFF"/>
              </a:solidFill>
              <a:uFillTx/>
              <a:latin typeface="Arial"/>
            </a:endParaRPr>
          </a:p>
        </p:txBody>
      </p:sp>
      <p:grpSp>
        <p:nvGrpSpPr>
          <p:cNvPr id="86" name="Group 25"/>
          <p:cNvGrpSpPr/>
          <p:nvPr/>
        </p:nvGrpSpPr>
        <p:grpSpPr>
          <a:xfrm>
            <a:off x="7512840" y="191054"/>
            <a:ext cx="1540800" cy="623520"/>
            <a:chOff x="7512840" y="561600"/>
            <a:chExt cx="1540800" cy="62352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7" name="CustomShape 26"/>
            <p:cNvSpPr/>
            <p:nvPr/>
          </p:nvSpPr>
          <p:spPr>
            <a:xfrm>
              <a:off x="7525800" y="561600"/>
              <a:ext cx="1514880" cy="623520"/>
            </a:xfrm>
            <a:prstGeom prst="can">
              <a:avLst>
                <a:gd name="adj" fmla="val 25000"/>
              </a:avLst>
            </a:prstGeom>
            <a:solidFill>
              <a:srgbClr val="005B82"/>
            </a:solidFill>
            <a:ln w="2556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en-US" sz="1800" b="0" u="none" strike="noStrike">
                <a:solidFill>
                  <a:srgbClr val="FFFFFF"/>
                </a:solidFill>
                <a:uFillTx/>
                <a:latin typeface="Arial"/>
              </a:endParaRPr>
            </a:p>
          </p:txBody>
        </p:sp>
        <p:sp>
          <p:nvSpPr>
            <p:cNvPr id="88" name="CustomShape 27"/>
            <p:cNvSpPr/>
            <p:nvPr/>
          </p:nvSpPr>
          <p:spPr>
            <a:xfrm>
              <a:off x="7512840" y="607680"/>
              <a:ext cx="1540800" cy="577080"/>
            </a:xfrm>
            <a:custGeom>
              <a:avLst/>
              <a:gdLst>
                <a:gd name="textAreaLeft" fmla="*/ 0 w 1540800"/>
                <a:gd name="textAreaRight" fmla="*/ 1541160 w 1540800"/>
                <a:gd name="textAreaTop" fmla="*/ 0 h 577080"/>
                <a:gd name="textAreaBottom" fmla="*/ 577440 h 577080"/>
              </a:gdLst>
              <a:ahLst/>
              <a:cxnLst/>
              <a:rect l="textAreaLeft" t="textAreaTop" r="textAreaRight" b="textAreaBottom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36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ctr">
              <a:noAutofit/>
            </a:bodyPr>
            <a:lstStyle/>
            <a:p>
              <a:pPr algn="ctr" defTabSz="914400">
                <a:lnSpc>
                  <a:spcPct val="100000"/>
                </a:lnSpc>
              </a:pPr>
              <a:r>
                <a:rPr lang="en-US" sz="1800" b="0" u="none" strike="noStrike" dirty="0" err="1">
                  <a:solidFill>
                    <a:srgbClr val="FFFFFF"/>
                  </a:solidFill>
                  <a:uFillTx/>
                  <a:latin typeface="Arial"/>
                  <a:ea typeface="Arial Unicode MS"/>
                </a:rPr>
                <a:t>TAUdb</a:t>
              </a:r>
              <a:endParaRPr lang="en-US" sz="1800" b="0" u="none" strike="noStrike" dirty="0">
                <a:solidFill>
                  <a:srgbClr val="000000"/>
                </a:solidFill>
                <a:uFillTx/>
                <a:latin typeface="Arial"/>
              </a:endParaRPr>
            </a:p>
          </p:txBody>
        </p:sp>
      </p:grpSp>
      <p:sp>
        <p:nvSpPr>
          <p:cNvPr id="89" name="CustomShape 28"/>
          <p:cNvSpPr/>
          <p:nvPr/>
        </p:nvSpPr>
        <p:spPr>
          <a:xfrm rot="7134000">
            <a:off x="2861280" y="778934"/>
            <a:ext cx="494280" cy="736920"/>
          </a:xfrm>
          <a:custGeom>
            <a:avLst/>
            <a:gdLst>
              <a:gd name="textAreaLeft" fmla="*/ 0 w 494280"/>
              <a:gd name="textAreaRight" fmla="*/ 494640 w 494280"/>
              <a:gd name="textAreaTop" fmla="*/ 0 h 736920"/>
              <a:gd name="textAreaBottom" fmla="*/ 737280 h 736920"/>
            </a:gdLst>
            <a:ahLst/>
            <a:cxnLst/>
            <a:rect l="textAreaLeft" t="textAreaTop" r="textAreaRight" b="textAreaBottom"/>
            <a:pathLst>
              <a:path w="1378" h="2052">
                <a:moveTo>
                  <a:pt x="344" y="2051"/>
                </a:moveTo>
                <a:lnTo>
                  <a:pt x="344" y="512"/>
                </a:lnTo>
                <a:lnTo>
                  <a:pt x="0" y="511"/>
                </a:lnTo>
                <a:lnTo>
                  <a:pt x="688" y="0"/>
                </a:lnTo>
                <a:lnTo>
                  <a:pt x="1377" y="512"/>
                </a:lnTo>
                <a:lnTo>
                  <a:pt x="1032" y="512"/>
                </a:lnTo>
                <a:lnTo>
                  <a:pt x="1031" y="2051"/>
                </a:lnTo>
                <a:lnTo>
                  <a:pt x="344" y="2051"/>
                </a:lnTo>
              </a:path>
            </a:pathLst>
          </a:custGeom>
          <a:solidFill>
            <a:srgbClr val="558ED5"/>
          </a:solidFill>
          <a:ln w="936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90" name="CustomShape 29"/>
          <p:cNvSpPr/>
          <p:nvPr/>
        </p:nvSpPr>
        <p:spPr>
          <a:xfrm>
            <a:off x="8014352" y="886574"/>
            <a:ext cx="492840" cy="577080"/>
          </a:xfrm>
          <a:custGeom>
            <a:avLst/>
            <a:gdLst>
              <a:gd name="textAreaLeft" fmla="*/ 0 w 492840"/>
              <a:gd name="textAreaRight" fmla="*/ 493200 w 492840"/>
              <a:gd name="textAreaTop" fmla="*/ 0 h 577080"/>
              <a:gd name="textAreaBottom" fmla="*/ 577440 h 577080"/>
            </a:gdLst>
            <a:ahLst/>
            <a:cxnLst/>
            <a:rect l="textAreaLeft" t="textAreaTop" r="textAreaRight" b="textAreaBottom"/>
            <a:pathLst>
              <a:path w="1374" h="1608">
                <a:moveTo>
                  <a:pt x="343" y="1607"/>
                </a:moveTo>
                <a:lnTo>
                  <a:pt x="343" y="401"/>
                </a:lnTo>
                <a:lnTo>
                  <a:pt x="0" y="401"/>
                </a:lnTo>
                <a:lnTo>
                  <a:pt x="686" y="0"/>
                </a:lnTo>
                <a:lnTo>
                  <a:pt x="1373" y="401"/>
                </a:lnTo>
                <a:lnTo>
                  <a:pt x="1029" y="401"/>
                </a:lnTo>
                <a:lnTo>
                  <a:pt x="1029" y="1607"/>
                </a:lnTo>
                <a:lnTo>
                  <a:pt x="343" y="1607"/>
                </a:lnTo>
              </a:path>
            </a:pathLst>
          </a:custGeom>
          <a:solidFill>
            <a:srgbClr val="558ED5"/>
          </a:solidFill>
          <a:ln w="936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91" name="CustomShape 30"/>
          <p:cNvSpPr/>
          <p:nvPr/>
        </p:nvSpPr>
        <p:spPr>
          <a:xfrm>
            <a:off x="254091" y="3794489"/>
            <a:ext cx="2412315" cy="441000"/>
          </a:xfrm>
          <a:prstGeom prst="homePlate">
            <a:avLst>
              <a:gd name="adj" fmla="val 50000"/>
            </a:avLst>
          </a:prstGeom>
          <a:solidFill>
            <a:srgbClr val="376092"/>
          </a:solidFill>
          <a:ln w="936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r>
              <a:rPr lang="en-US" sz="1200" b="0" u="none" strike="noStrike" dirty="0">
                <a:solidFill>
                  <a:srgbClr val="FFFFFF"/>
                </a:solidFill>
                <a:uFillTx/>
                <a:latin typeface="Arial"/>
                <a:ea typeface="Arial Unicode MS"/>
              </a:rPr>
              <a:t>Hardware counter</a:t>
            </a:r>
            <a:endParaRPr lang="en-US" sz="1200" b="0" u="none" strike="noStrike" dirty="0">
              <a:solidFill>
                <a:srgbClr val="FFFFFF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en-US" sz="1200" b="0" u="none" strike="noStrike" dirty="0">
                <a:solidFill>
                  <a:srgbClr val="FFFFFF"/>
                </a:solidFill>
                <a:uFillTx/>
                <a:latin typeface="Arial"/>
                <a:ea typeface="Arial Unicode MS"/>
              </a:rPr>
              <a:t>(PAPI, </a:t>
            </a:r>
            <a:r>
              <a:rPr lang="en-US" sz="1200" b="0" u="none" strike="noStrike" dirty="0" err="1">
                <a:solidFill>
                  <a:srgbClr val="FFFFFF"/>
                </a:solidFill>
                <a:uFillTx/>
                <a:latin typeface="Arial"/>
                <a:ea typeface="Arial Unicode MS"/>
              </a:rPr>
              <a:t>rusage</a:t>
            </a:r>
            <a:r>
              <a:rPr lang="en-US" sz="1200" b="0" u="none" strike="noStrike" dirty="0">
                <a:solidFill>
                  <a:srgbClr val="FFFFFF"/>
                </a:solidFill>
                <a:uFillTx/>
                <a:latin typeface="Arial"/>
                <a:ea typeface="Arial Unicode MS"/>
              </a:rPr>
              <a:t>, PERF, plug-ins)</a:t>
            </a:r>
            <a:endParaRPr lang="en-US" sz="1200" b="0" u="none" strike="noStrike" dirty="0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92" name="CustomShape 31"/>
          <p:cNvSpPr/>
          <p:nvPr/>
        </p:nvSpPr>
        <p:spPr>
          <a:xfrm>
            <a:off x="4627496" y="5224376"/>
            <a:ext cx="1417320" cy="793800"/>
          </a:xfrm>
          <a:custGeom>
            <a:avLst/>
            <a:gdLst>
              <a:gd name="textAreaLeft" fmla="*/ 0 w 1417320"/>
              <a:gd name="textAreaRight" fmla="*/ 1417680 w 1417320"/>
              <a:gd name="textAreaTop" fmla="*/ 0 h 793800"/>
              <a:gd name="textAreaBottom" fmla="*/ 794160 h 793800"/>
            </a:gdLst>
            <a:ahLst/>
            <a:cxnLst/>
            <a:rect l="textAreaLeft" t="textAreaTop" r="textAreaRight" b="textAreaBottom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378645"/>
          </a:solidFill>
          <a:ln w="936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algn="ctr" defTabSz="914400">
              <a:lnSpc>
                <a:spcPct val="100000"/>
              </a:lnSpc>
            </a:pPr>
            <a:r>
              <a:rPr lang="en-US" sz="1100" b="0" u="none" strike="noStrike" dirty="0">
                <a:solidFill>
                  <a:srgbClr val="FFFFFF"/>
                </a:solidFill>
                <a:uFillTx/>
                <a:latin typeface="Arial"/>
                <a:ea typeface="Arial Unicode MS"/>
              </a:rPr>
              <a:t>I/O Activities</a:t>
            </a:r>
            <a:br>
              <a:rPr sz="1800" dirty="0"/>
            </a:br>
            <a:r>
              <a:rPr lang="en-US" sz="1100" b="0" u="none" strike="noStrike" dirty="0">
                <a:solidFill>
                  <a:srgbClr val="FFFFFF"/>
                </a:solidFill>
                <a:uFillTx/>
                <a:latin typeface="Arial"/>
                <a:ea typeface="Arial Unicode MS"/>
              </a:rPr>
              <a:t>(</a:t>
            </a:r>
            <a:r>
              <a:rPr lang="en-US" sz="1100" b="0" u="none" strike="noStrike" dirty="0" err="1">
                <a:solidFill>
                  <a:srgbClr val="FFFFFF"/>
                </a:solidFill>
                <a:uFillTx/>
                <a:latin typeface="Arial"/>
                <a:ea typeface="Arial Unicode MS"/>
              </a:rPr>
              <a:t>Posix</a:t>
            </a:r>
            <a:r>
              <a:rPr lang="en-US" sz="1100" b="0" u="none" strike="noStrike" dirty="0">
                <a:solidFill>
                  <a:srgbClr val="FFFFFF"/>
                </a:solidFill>
                <a:uFillTx/>
                <a:latin typeface="Arial"/>
                <a:ea typeface="Arial Unicode MS"/>
              </a:rPr>
              <a:t> I/O, </a:t>
            </a:r>
            <a:br>
              <a:rPr sz="1800" dirty="0"/>
            </a:br>
            <a:r>
              <a:rPr lang="en-US" sz="1100" b="0" u="none" strike="noStrike" dirty="0">
                <a:solidFill>
                  <a:srgbClr val="FFFFFF"/>
                </a:solidFill>
                <a:uFillTx/>
                <a:latin typeface="Arial"/>
                <a:ea typeface="Arial Unicode MS"/>
              </a:rPr>
              <a:t>MPI-IO)</a:t>
            </a:r>
            <a:endParaRPr lang="en-US" sz="1100" b="0" u="none" strike="noStrike" dirty="0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70" name="CustomShape 9"/>
          <p:cNvSpPr/>
          <p:nvPr/>
        </p:nvSpPr>
        <p:spPr>
          <a:xfrm>
            <a:off x="5143556" y="4538524"/>
            <a:ext cx="385200" cy="546457"/>
          </a:xfrm>
          <a:custGeom>
            <a:avLst/>
            <a:gdLst>
              <a:gd name="textAreaLeft" fmla="*/ 0 w 385200"/>
              <a:gd name="textAreaRight" fmla="*/ 385560 w 385200"/>
              <a:gd name="textAreaTop" fmla="*/ 0 h 1010520"/>
              <a:gd name="textAreaBottom" fmla="*/ 1010880 h 1010520"/>
            </a:gdLst>
            <a:ahLst/>
            <a:cxnLst/>
            <a:rect l="textAreaLeft" t="textAreaTop" r="textAreaRight" b="textAreaBottom"/>
            <a:pathLst>
              <a:path w="1075" h="2812">
                <a:moveTo>
                  <a:pt x="268" y="2811"/>
                </a:moveTo>
                <a:lnTo>
                  <a:pt x="268" y="702"/>
                </a:lnTo>
                <a:lnTo>
                  <a:pt x="0" y="702"/>
                </a:lnTo>
                <a:lnTo>
                  <a:pt x="537" y="0"/>
                </a:lnTo>
                <a:lnTo>
                  <a:pt x="1074" y="702"/>
                </a:lnTo>
                <a:lnTo>
                  <a:pt x="805" y="702"/>
                </a:lnTo>
                <a:lnTo>
                  <a:pt x="805" y="2811"/>
                </a:lnTo>
                <a:lnTo>
                  <a:pt x="268" y="2811"/>
                </a:lnTo>
              </a:path>
            </a:pathLst>
          </a:custGeom>
          <a:solidFill>
            <a:srgbClr val="378645"/>
          </a:solidFill>
          <a:ln w="936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9" name="CustomShape 18"/>
          <p:cNvSpPr/>
          <p:nvPr/>
        </p:nvSpPr>
        <p:spPr>
          <a:xfrm>
            <a:off x="2209204" y="4537745"/>
            <a:ext cx="385200" cy="548209"/>
          </a:xfrm>
          <a:custGeom>
            <a:avLst/>
            <a:gdLst>
              <a:gd name="textAreaLeft" fmla="*/ 0 w 385200"/>
              <a:gd name="textAreaRight" fmla="*/ 385560 w 385200"/>
              <a:gd name="textAreaTop" fmla="*/ 0 h 1013760"/>
              <a:gd name="textAreaBottom" fmla="*/ 1014120 h 1013760"/>
            </a:gdLst>
            <a:ahLst/>
            <a:cxnLst/>
            <a:rect l="textAreaLeft" t="textAreaTop" r="textAreaRight" b="textAreaBottom"/>
            <a:pathLst>
              <a:path w="1075" h="2821">
                <a:moveTo>
                  <a:pt x="268" y="2820"/>
                </a:moveTo>
                <a:lnTo>
                  <a:pt x="268" y="705"/>
                </a:lnTo>
                <a:lnTo>
                  <a:pt x="0" y="705"/>
                </a:lnTo>
                <a:lnTo>
                  <a:pt x="537" y="0"/>
                </a:lnTo>
                <a:lnTo>
                  <a:pt x="1074" y="705"/>
                </a:lnTo>
                <a:lnTo>
                  <a:pt x="805" y="705"/>
                </a:lnTo>
                <a:lnTo>
                  <a:pt x="805" y="2820"/>
                </a:lnTo>
                <a:lnTo>
                  <a:pt x="268" y="2820"/>
                </a:lnTo>
              </a:path>
            </a:pathLst>
          </a:custGeom>
          <a:solidFill>
            <a:srgbClr val="378645"/>
          </a:solidFill>
          <a:ln w="936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0" name="CustomShape 19"/>
          <p:cNvSpPr/>
          <p:nvPr/>
        </p:nvSpPr>
        <p:spPr>
          <a:xfrm>
            <a:off x="3679388" y="4537940"/>
            <a:ext cx="385200" cy="547625"/>
          </a:xfrm>
          <a:custGeom>
            <a:avLst/>
            <a:gdLst>
              <a:gd name="textAreaLeft" fmla="*/ 0 w 385200"/>
              <a:gd name="textAreaRight" fmla="*/ 385560 w 385200"/>
              <a:gd name="textAreaTop" fmla="*/ 0 h 1012680"/>
              <a:gd name="textAreaBottom" fmla="*/ 1013040 h 1012680"/>
            </a:gdLst>
            <a:ahLst/>
            <a:cxnLst/>
            <a:rect l="textAreaLeft" t="textAreaTop" r="textAreaRight" b="textAreaBottom"/>
            <a:pathLst>
              <a:path w="1075" h="2817">
                <a:moveTo>
                  <a:pt x="268" y="2816"/>
                </a:moveTo>
                <a:lnTo>
                  <a:pt x="268" y="704"/>
                </a:lnTo>
                <a:lnTo>
                  <a:pt x="0" y="704"/>
                </a:lnTo>
                <a:lnTo>
                  <a:pt x="537" y="0"/>
                </a:lnTo>
                <a:lnTo>
                  <a:pt x="1074" y="704"/>
                </a:lnTo>
                <a:lnTo>
                  <a:pt x="805" y="704"/>
                </a:lnTo>
                <a:lnTo>
                  <a:pt x="805" y="2816"/>
                </a:lnTo>
                <a:lnTo>
                  <a:pt x="268" y="2816"/>
                </a:lnTo>
              </a:path>
            </a:pathLst>
          </a:custGeom>
          <a:solidFill>
            <a:srgbClr val="378645"/>
          </a:solidFill>
          <a:ln w="936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2" name="CustomShape 21"/>
          <p:cNvSpPr/>
          <p:nvPr/>
        </p:nvSpPr>
        <p:spPr>
          <a:xfrm>
            <a:off x="6613740" y="4538524"/>
            <a:ext cx="385200" cy="546457"/>
          </a:xfrm>
          <a:custGeom>
            <a:avLst/>
            <a:gdLst>
              <a:gd name="textAreaLeft" fmla="*/ 0 w 385200"/>
              <a:gd name="textAreaRight" fmla="*/ 385560 w 385200"/>
              <a:gd name="textAreaTop" fmla="*/ 0 h 1010520"/>
              <a:gd name="textAreaBottom" fmla="*/ 1010880 h 1010520"/>
            </a:gdLst>
            <a:ahLst/>
            <a:cxnLst/>
            <a:rect l="textAreaLeft" t="textAreaTop" r="textAreaRight" b="textAreaBottom"/>
            <a:pathLst>
              <a:path w="1075" h="2812">
                <a:moveTo>
                  <a:pt x="268" y="2811"/>
                </a:moveTo>
                <a:lnTo>
                  <a:pt x="268" y="702"/>
                </a:lnTo>
                <a:lnTo>
                  <a:pt x="0" y="702"/>
                </a:lnTo>
                <a:lnTo>
                  <a:pt x="537" y="0"/>
                </a:lnTo>
                <a:lnTo>
                  <a:pt x="1074" y="702"/>
                </a:lnTo>
                <a:lnTo>
                  <a:pt x="805" y="702"/>
                </a:lnTo>
                <a:lnTo>
                  <a:pt x="805" y="2811"/>
                </a:lnTo>
                <a:lnTo>
                  <a:pt x="268" y="2811"/>
                </a:lnTo>
              </a:path>
            </a:pathLst>
          </a:custGeom>
          <a:solidFill>
            <a:srgbClr val="378645"/>
          </a:solidFill>
          <a:ln w="936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3" name="CustomShape 32"/>
          <p:cNvSpPr/>
          <p:nvPr/>
        </p:nvSpPr>
        <p:spPr>
          <a:xfrm>
            <a:off x="739020" y="4537745"/>
            <a:ext cx="385200" cy="548209"/>
          </a:xfrm>
          <a:custGeom>
            <a:avLst/>
            <a:gdLst>
              <a:gd name="textAreaLeft" fmla="*/ 0 w 385200"/>
              <a:gd name="textAreaRight" fmla="*/ 385560 w 385200"/>
              <a:gd name="textAreaTop" fmla="*/ 0 h 1013760"/>
              <a:gd name="textAreaBottom" fmla="*/ 1014120 h 1013760"/>
            </a:gdLst>
            <a:ahLst/>
            <a:cxnLst/>
            <a:rect l="textAreaLeft" t="textAreaTop" r="textAreaRight" b="textAreaBottom"/>
            <a:pathLst>
              <a:path w="1075" h="2821">
                <a:moveTo>
                  <a:pt x="268" y="2820"/>
                </a:moveTo>
                <a:lnTo>
                  <a:pt x="268" y="705"/>
                </a:lnTo>
                <a:lnTo>
                  <a:pt x="0" y="705"/>
                </a:lnTo>
                <a:lnTo>
                  <a:pt x="537" y="0"/>
                </a:lnTo>
                <a:lnTo>
                  <a:pt x="1074" y="705"/>
                </a:lnTo>
                <a:lnTo>
                  <a:pt x="805" y="705"/>
                </a:lnTo>
                <a:lnTo>
                  <a:pt x="805" y="2820"/>
                </a:lnTo>
                <a:lnTo>
                  <a:pt x="268" y="2820"/>
                </a:lnTo>
              </a:path>
            </a:pathLst>
          </a:custGeom>
          <a:solidFill>
            <a:srgbClr val="378645"/>
          </a:solidFill>
          <a:ln w="936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5" name="CustomShape 34"/>
          <p:cNvSpPr/>
          <p:nvPr/>
        </p:nvSpPr>
        <p:spPr>
          <a:xfrm>
            <a:off x="4516953" y="237134"/>
            <a:ext cx="1240200" cy="579960"/>
          </a:xfrm>
          <a:custGeom>
            <a:avLst/>
            <a:gdLst>
              <a:gd name="textAreaLeft" fmla="*/ 0 w 1240200"/>
              <a:gd name="textAreaRight" fmla="*/ 1240560 w 1240200"/>
              <a:gd name="textAreaTop" fmla="*/ 0 h 579960"/>
              <a:gd name="textAreaBottom" fmla="*/ 580320 h 579960"/>
            </a:gdLst>
            <a:ahLst/>
            <a:cxnLst/>
            <a:rect l="textAreaLeft" t="textAreaTop" r="textAreaRight" b="textAreaBottom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05B82"/>
          </a:solidFill>
          <a:ln w="936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</a:pPr>
            <a:r>
              <a:rPr lang="en-US" sz="1800" b="0" u="none" strike="noStrike">
                <a:solidFill>
                  <a:srgbClr val="FFFFFF"/>
                </a:solidFill>
                <a:uFillTx/>
                <a:latin typeface="Arial"/>
                <a:ea typeface="Arial Unicode MS"/>
              </a:rPr>
              <a:t>Extra-P</a:t>
            </a:r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96" name="CustomShape 35"/>
          <p:cNvSpPr/>
          <p:nvPr/>
        </p:nvSpPr>
        <p:spPr>
          <a:xfrm>
            <a:off x="4889913" y="882974"/>
            <a:ext cx="494280" cy="577080"/>
          </a:xfrm>
          <a:custGeom>
            <a:avLst/>
            <a:gdLst>
              <a:gd name="textAreaLeft" fmla="*/ 0 w 494280"/>
              <a:gd name="textAreaRight" fmla="*/ 494640 w 494280"/>
              <a:gd name="textAreaTop" fmla="*/ 0 h 577080"/>
              <a:gd name="textAreaBottom" fmla="*/ 577440 h 577080"/>
            </a:gdLst>
            <a:ahLst/>
            <a:cxnLst/>
            <a:rect l="textAreaLeft" t="textAreaTop" r="textAreaRight" b="textAreaBottom"/>
            <a:pathLst>
              <a:path w="1378" h="1608">
                <a:moveTo>
                  <a:pt x="344" y="1607"/>
                </a:moveTo>
                <a:lnTo>
                  <a:pt x="344" y="401"/>
                </a:lnTo>
                <a:lnTo>
                  <a:pt x="0" y="401"/>
                </a:lnTo>
                <a:lnTo>
                  <a:pt x="688" y="0"/>
                </a:lnTo>
                <a:lnTo>
                  <a:pt x="1377" y="401"/>
                </a:lnTo>
                <a:lnTo>
                  <a:pt x="1032" y="401"/>
                </a:lnTo>
                <a:lnTo>
                  <a:pt x="1032" y="1607"/>
                </a:lnTo>
                <a:lnTo>
                  <a:pt x="344" y="1607"/>
                </a:lnTo>
              </a:path>
            </a:pathLst>
          </a:custGeom>
          <a:solidFill>
            <a:srgbClr val="558ED5"/>
          </a:solidFill>
          <a:ln w="936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n-US" sz="1800" b="0" u="none" strike="noStrik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" name="Arrow: Left-Right 1">
            <a:extLst>
              <a:ext uri="{FF2B5EF4-FFF2-40B4-BE49-F238E27FC236}">
                <a16:creationId xmlns:a16="http://schemas.microsoft.com/office/drawing/2014/main" id="{2415C451-EE70-4C93-8549-9211ECC45C45}"/>
              </a:ext>
            </a:extLst>
          </p:cNvPr>
          <p:cNvSpPr/>
          <p:nvPr/>
        </p:nvSpPr>
        <p:spPr>
          <a:xfrm>
            <a:off x="7197737" y="427018"/>
            <a:ext cx="287044" cy="198000"/>
          </a:xfrm>
          <a:prstGeom prst="leftRightArrow">
            <a:avLst/>
          </a:prstGeom>
          <a:solidFill>
            <a:srgbClr val="005B8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005B82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A1DDC2-120A-4F96-A635-85549985E9A5}"/>
              </a:ext>
            </a:extLst>
          </p:cNvPr>
          <p:cNvSpPr txBox="1"/>
          <p:nvPr/>
        </p:nvSpPr>
        <p:spPr>
          <a:xfrm>
            <a:off x="874983" y="2768958"/>
            <a:ext cx="5783550" cy="369332"/>
          </a:xfrm>
          <a:prstGeom prst="rect">
            <a:avLst/>
          </a:prstGeom>
          <a:solidFill>
            <a:srgbClr val="B9CDE5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8" name="Arrow: Up 7">
            <a:extLst>
              <a:ext uri="{FF2B5EF4-FFF2-40B4-BE49-F238E27FC236}">
                <a16:creationId xmlns:a16="http://schemas.microsoft.com/office/drawing/2014/main" id="{BF68A570-371E-426B-9E43-9A42F5F604B1}"/>
              </a:ext>
            </a:extLst>
          </p:cNvPr>
          <p:cNvSpPr/>
          <p:nvPr/>
        </p:nvSpPr>
        <p:spPr>
          <a:xfrm>
            <a:off x="4419079" y="3198618"/>
            <a:ext cx="300082" cy="274188"/>
          </a:xfrm>
          <a:prstGeom prst="upArrow">
            <a:avLst/>
          </a:prstGeom>
          <a:solidFill>
            <a:schemeClr val="accent1">
              <a:lumMod val="60000"/>
              <a:lumOff val="4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Arrow: Pentagon 3">
            <a:extLst>
              <a:ext uri="{FF2B5EF4-FFF2-40B4-BE49-F238E27FC236}">
                <a16:creationId xmlns:a16="http://schemas.microsoft.com/office/drawing/2014/main" id="{EA53F3B5-0640-43F3-9D33-C4AA2DC9189A}"/>
              </a:ext>
            </a:extLst>
          </p:cNvPr>
          <p:cNvSpPr/>
          <p:nvPr/>
        </p:nvSpPr>
        <p:spPr>
          <a:xfrm flipH="1">
            <a:off x="7019521" y="3794489"/>
            <a:ext cx="1872489" cy="441000"/>
          </a:xfrm>
          <a:prstGeom prst="homePlate">
            <a:avLst/>
          </a:prstGeom>
          <a:solidFill>
            <a:srgbClr val="37609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>
              <a:lnSpc>
                <a:spcPct val="100000"/>
              </a:lnSpc>
            </a:pPr>
            <a:r>
              <a:rPr lang="en-US" sz="1200" b="0" u="none" strike="noStrike" dirty="0">
                <a:solidFill>
                  <a:srgbClr val="FFFFFF"/>
                </a:solidFill>
                <a:uFillTx/>
                <a:latin typeface="Arial"/>
                <a:ea typeface="Arial Unicode MS"/>
              </a:rPr>
              <a:t>Sampling interrupts</a:t>
            </a:r>
            <a:endParaRPr lang="en-US" sz="1200" b="0" u="none" strike="noStrike" dirty="0">
              <a:solidFill>
                <a:srgbClr val="FFFFFF"/>
              </a:solidFill>
              <a:uFillTx/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en-US" sz="1200" b="0" u="none" strike="noStrike" dirty="0">
                <a:solidFill>
                  <a:srgbClr val="FFFFFF"/>
                </a:solidFill>
                <a:uFillTx/>
                <a:latin typeface="Arial"/>
                <a:ea typeface="Arial Unicode MS"/>
              </a:rPr>
              <a:t>(PAPI, PERF)</a:t>
            </a:r>
            <a:endParaRPr lang="en-US" sz="1200" b="0" u="none" strike="noStrike" dirty="0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94B2747-A05C-457D-8E88-4169AA1A9C41}"/>
              </a:ext>
            </a:extLst>
          </p:cNvPr>
          <p:cNvSpPr txBox="1"/>
          <p:nvPr/>
        </p:nvSpPr>
        <p:spPr>
          <a:xfrm>
            <a:off x="3176873" y="3799634"/>
            <a:ext cx="33116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u="none" strike="noStrike" dirty="0">
                <a:solidFill>
                  <a:srgbClr val="000000"/>
                </a:solidFill>
                <a:uFillTx/>
                <a:latin typeface="Arial"/>
                <a:ea typeface="Arial Unicode MS"/>
              </a:rPr>
              <a:t>Score-P measurement core</a:t>
            </a:r>
            <a:endParaRPr lang="de-DE" sz="2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F1E020-335D-4A6A-A0C5-EDC94A286691}"/>
              </a:ext>
            </a:extLst>
          </p:cNvPr>
          <p:cNvSpPr txBox="1"/>
          <p:nvPr/>
        </p:nvSpPr>
        <p:spPr>
          <a:xfrm>
            <a:off x="1713776" y="2784347"/>
            <a:ext cx="41059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Substrates (tracing, profiling, plug-ins)</a:t>
            </a:r>
          </a:p>
        </p:txBody>
      </p:sp>
      <p:sp>
        <p:nvSpPr>
          <p:cNvPr id="43" name="CustomShape 23">
            <a:extLst>
              <a:ext uri="{FF2B5EF4-FFF2-40B4-BE49-F238E27FC236}">
                <a16:creationId xmlns:a16="http://schemas.microsoft.com/office/drawing/2014/main" id="{EB727BFF-75B4-45CA-B090-4C8DD78961DE}"/>
              </a:ext>
            </a:extLst>
          </p:cNvPr>
          <p:cNvSpPr/>
          <p:nvPr/>
        </p:nvSpPr>
        <p:spPr>
          <a:xfrm>
            <a:off x="7566962" y="5228488"/>
            <a:ext cx="1417320" cy="793800"/>
          </a:xfrm>
          <a:custGeom>
            <a:avLst/>
            <a:gdLst>
              <a:gd name="textAreaLeft" fmla="*/ 0 w 1417320"/>
              <a:gd name="textAreaRight" fmla="*/ 1417680 w 1417320"/>
              <a:gd name="textAreaTop" fmla="*/ 0 h 793800"/>
              <a:gd name="textAreaBottom" fmla="*/ 794160 h 793800"/>
            </a:gdLst>
            <a:ahLst/>
            <a:cxnLst/>
            <a:rect l="textAreaLeft" t="textAreaTop" r="textAreaRight" b="textAreaBottom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378645"/>
          </a:solidFill>
          <a:ln w="936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algn="ctr" defTabSz="914400">
              <a:lnSpc>
                <a:spcPct val="100000"/>
              </a:lnSpc>
            </a:pPr>
            <a:r>
              <a:rPr lang="en-US" sz="1100" b="0" u="none" strike="noStrike" dirty="0">
                <a:solidFill>
                  <a:srgbClr val="FFFFFF"/>
                </a:solidFill>
                <a:uFillTx/>
                <a:latin typeface="Arial"/>
                <a:ea typeface="Arial Unicode MS"/>
              </a:rPr>
              <a:t>Memory management</a:t>
            </a:r>
            <a:br>
              <a:rPr lang="en-US" sz="1100" b="0" u="none" strike="noStrike" dirty="0">
                <a:solidFill>
                  <a:srgbClr val="FFFFFF"/>
                </a:solidFill>
                <a:uFillTx/>
                <a:latin typeface="Arial"/>
                <a:ea typeface="Arial Unicode MS"/>
              </a:rPr>
            </a:br>
            <a:r>
              <a:rPr lang="en-US" sz="1100" b="0" u="none" strike="noStrike" dirty="0">
                <a:solidFill>
                  <a:srgbClr val="FFFFFF"/>
                </a:solidFill>
                <a:uFillTx/>
                <a:latin typeface="Arial"/>
                <a:ea typeface="Arial Unicode MS"/>
              </a:rPr>
              <a:t>(C, C++, Fortran, parallel APIs)</a:t>
            </a:r>
            <a:endParaRPr lang="en-US" sz="1100" b="0" u="none" strike="noStrike" dirty="0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44" name="CustomShape 21">
            <a:extLst>
              <a:ext uri="{FF2B5EF4-FFF2-40B4-BE49-F238E27FC236}">
                <a16:creationId xmlns:a16="http://schemas.microsoft.com/office/drawing/2014/main" id="{74456ED4-93D8-4848-8DEF-7331D3B1F175}"/>
              </a:ext>
            </a:extLst>
          </p:cNvPr>
          <p:cNvSpPr/>
          <p:nvPr/>
        </p:nvSpPr>
        <p:spPr>
          <a:xfrm>
            <a:off x="8083022" y="4542636"/>
            <a:ext cx="385200" cy="546457"/>
          </a:xfrm>
          <a:custGeom>
            <a:avLst/>
            <a:gdLst>
              <a:gd name="textAreaLeft" fmla="*/ 0 w 385200"/>
              <a:gd name="textAreaRight" fmla="*/ 385560 w 385200"/>
              <a:gd name="textAreaTop" fmla="*/ 0 h 1010520"/>
              <a:gd name="textAreaBottom" fmla="*/ 1010880 h 1010520"/>
            </a:gdLst>
            <a:ahLst/>
            <a:cxnLst/>
            <a:rect l="textAreaLeft" t="textAreaTop" r="textAreaRight" b="textAreaBottom"/>
            <a:pathLst>
              <a:path w="1075" h="2812">
                <a:moveTo>
                  <a:pt x="268" y="2811"/>
                </a:moveTo>
                <a:lnTo>
                  <a:pt x="268" y="702"/>
                </a:lnTo>
                <a:lnTo>
                  <a:pt x="0" y="702"/>
                </a:lnTo>
                <a:lnTo>
                  <a:pt x="537" y="0"/>
                </a:lnTo>
                <a:lnTo>
                  <a:pt x="1074" y="702"/>
                </a:lnTo>
                <a:lnTo>
                  <a:pt x="805" y="702"/>
                </a:lnTo>
                <a:lnTo>
                  <a:pt x="805" y="2811"/>
                </a:lnTo>
                <a:lnTo>
                  <a:pt x="268" y="2811"/>
                </a:lnTo>
              </a:path>
            </a:pathLst>
          </a:custGeom>
          <a:solidFill>
            <a:srgbClr val="378645"/>
          </a:solidFill>
          <a:ln w="936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en-US" sz="1800" b="0" u="none" strike="noStrik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C356E79-9E2C-4304-9BC0-20FF508B4DE6}"/>
              </a:ext>
            </a:extLst>
          </p:cNvPr>
          <p:cNvSpPr txBox="1"/>
          <p:nvPr/>
        </p:nvSpPr>
        <p:spPr>
          <a:xfrm>
            <a:off x="3097536" y="6130697"/>
            <a:ext cx="29803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u="none" strike="noStrike" dirty="0">
                <a:solidFill>
                  <a:srgbClr val="000000"/>
                </a:solidFill>
                <a:uFillTx/>
                <a:latin typeface="Arial"/>
                <a:ea typeface="Arial Unicode MS"/>
              </a:rPr>
              <a:t>Instrumented</a:t>
            </a:r>
            <a:r>
              <a:rPr lang="en-US" sz="1800" b="0" u="none" strike="noStrike" dirty="0">
                <a:solidFill>
                  <a:srgbClr val="000000"/>
                </a:solidFill>
                <a:uFillTx/>
                <a:latin typeface="Arial"/>
                <a:ea typeface="Arial Unicode MS"/>
              </a:rPr>
              <a:t> </a:t>
            </a:r>
            <a:r>
              <a:rPr lang="en-US" sz="2000" b="0" u="none" strike="noStrike" dirty="0">
                <a:solidFill>
                  <a:srgbClr val="000000"/>
                </a:solidFill>
                <a:uFillTx/>
                <a:latin typeface="Arial"/>
                <a:ea typeface="Arial Unicode MS"/>
              </a:rPr>
              <a:t>application</a:t>
            </a:r>
            <a:endParaRPr lang="en-US" sz="2000" b="0" u="none" strike="noStrike" dirty="0">
              <a:solidFill>
                <a:srgbClr val="FFFFFF"/>
              </a:solidFill>
              <a:uFillTx/>
              <a:latin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/>
        </a:gradFill>
      </a:fillStyleLst>
      <a:lnStyleLst>
        <a:ln w="9525" cap="flat" cmpd="sng" algn="ctr">
          <a:prstDash val="solid"/>
          <a:miter/>
        </a:ln>
        <a:ln w="25400" cap="flat" cmpd="sng" algn="ctr">
          <a:prstDash val="solid"/>
          <a:miter/>
        </a:ln>
        <a:ln w="3810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123</Words>
  <Application>Microsoft Office PowerPoint</Application>
  <PresentationFormat>On-screen Show (4:3)</PresentationFormat>
  <Paragraphs>24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12</vt:i4>
      </vt:variant>
      <vt:variant>
        <vt:lpstr>Slide Titles</vt:lpstr>
      </vt:variant>
      <vt:variant>
        <vt:i4>1</vt:i4>
      </vt:variant>
    </vt:vector>
  </HeadingPairs>
  <TitlesOfParts>
    <vt:vector size="17" baseType="lpstr">
      <vt:lpstr>Arial</vt:lpstr>
      <vt:lpstr>Calibri</vt:lpstr>
      <vt:lpstr>Symbol</vt:lpstr>
      <vt:lpstr>Wingdings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wesarg</dc:creator>
  <dc:description/>
  <cp:lastModifiedBy>feld</cp:lastModifiedBy>
  <cp:revision>35</cp:revision>
  <cp:lastPrinted>2024-12-13T11:50:08Z</cp:lastPrinted>
  <dcterms:created xsi:type="dcterms:W3CDTF">2014-07-01T09:27:31Z</dcterms:created>
  <dcterms:modified xsi:type="dcterms:W3CDTF">2025-09-18T11:19:48Z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HiddenSlides">
    <vt:i4>0</vt:i4>
  </property>
  <property fmtid="{D5CDD505-2E9C-101B-9397-08002B2CF9AE}" pid="3" name="HyperlinksChanged">
    <vt:bool>false</vt:bool>
  </property>
  <property fmtid="{D5CDD505-2E9C-101B-9397-08002B2CF9AE}" pid="4" name="LinksUpToDate">
    <vt:bool>false</vt:bool>
  </property>
  <property fmtid="{D5CDD505-2E9C-101B-9397-08002B2CF9AE}" pid="5" name="MMClips">
    <vt:i4>0</vt:i4>
  </property>
  <property fmtid="{D5CDD505-2E9C-101B-9397-08002B2CF9AE}" pid="6" name="Notes">
    <vt:i4>0</vt:i4>
  </property>
  <property fmtid="{D5CDD505-2E9C-101B-9397-08002B2CF9AE}" pid="7" name="PresentationFormat">
    <vt:lpwstr>Bildschirmpräsentation (4:3)</vt:lpwstr>
  </property>
  <property fmtid="{D5CDD505-2E9C-101B-9397-08002B2CF9AE}" pid="8" name="ScaleCrop">
    <vt:bool>false</vt:bool>
  </property>
  <property fmtid="{D5CDD505-2E9C-101B-9397-08002B2CF9AE}" pid="9" name="ShareDoc">
    <vt:bool>false</vt:bool>
  </property>
  <property fmtid="{D5CDD505-2E9C-101B-9397-08002B2CF9AE}" pid="10" name="Slides">
    <vt:i4>1</vt:i4>
  </property>
</Properties>
</file>